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9" r:id="rId9"/>
    <p:sldId id="270" r:id="rId10"/>
    <p:sldId id="272" r:id="rId11"/>
    <p:sldId id="271" r:id="rId12"/>
    <p:sldId id="265" r:id="rId13"/>
    <p:sldId id="266" r:id="rId14"/>
  </p:sldIdLst>
  <p:sldSz cx="18288000" cy="10287000"/>
  <p:notesSz cx="6858000" cy="9144000"/>
  <p:embeddedFontLst>
    <p:embeddedFont>
      <p:font typeface="Calibri" pitchFamily="34" charset="0"/>
      <p:regular r:id="rId16"/>
      <p:bold r:id="rId17"/>
      <p:italic r:id="rId18"/>
      <p:boldItalic r:id="rId19"/>
    </p:embeddedFont>
    <p:embeddedFont>
      <p:font typeface="Clear Sans Regular Bold" charset="0"/>
      <p:regular r:id="rId20"/>
    </p:embeddedFont>
    <p:embeddedFont>
      <p:font typeface="Arial Unicode MS" pitchFamily="34" charset="-128"/>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AB6"/>
    <a:srgbClr val="A100FF"/>
    <a:srgbClr val="883C84"/>
    <a:srgbClr val="461B49"/>
    <a:srgbClr val="963488"/>
    <a:srgbClr val="2831A2"/>
    <a:srgbClr val="2086AA"/>
    <a:srgbClr val="1994B1"/>
    <a:srgbClr val="00BA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73623" autoAdjust="0"/>
  </p:normalViewPr>
  <p:slideViewPr>
    <p:cSldViewPr>
      <p:cViewPr varScale="1">
        <p:scale>
          <a:sx n="41" d="100"/>
          <a:sy n="41" d="100"/>
        </p:scale>
        <p:origin x="-1632"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aseline="0" dirty="0" smtClean="0"/>
              <a:t>Hello, and welcome to this presentation about data analysis performed on content categories of a social media monitoring company called Social Buzz. Social Buzz tracks user reactions on every piece of content, and has scaled more quickly than anticipated. This is the presentation for a project I completed for a forage job simulation for Accenture data analytics. </a:t>
            </a:r>
            <a:endParaRPr lang="en-US" baseline="0"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Check</a:t>
            </a:r>
            <a:r>
              <a:rPr lang="en-US" baseline="0" dirty="0" smtClean="0"/>
              <a:t> out this linear trend. This scatter plot shows the close relationship between the number of reactions and the total score. They are very highly correlated. Each </a:t>
            </a:r>
            <a:r>
              <a:rPr lang="en-US" baseline="0" dirty="0" smtClean="0"/>
              <a:t>data point is very </a:t>
            </a:r>
            <a:r>
              <a:rPr lang="en-US" baseline="0" dirty="0" smtClean="0"/>
              <a:t>close to the trend line. What does this mean? Basically, </a:t>
            </a:r>
            <a:r>
              <a:rPr lang="en-US" baseline="0" dirty="0" smtClean="0"/>
              <a:t>this means that, for </a:t>
            </a:r>
            <a:r>
              <a:rPr lang="en-US" baseline="0" dirty="0" smtClean="0"/>
              <a:t>each content category, as the number of reactions goes up, so does the total score.</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Using a new metric, average score, we see </a:t>
            </a:r>
            <a:r>
              <a:rPr lang="en-US" baseline="0" dirty="0" smtClean="0"/>
              <a:t>a different perspective, showing each category’s average reaction score, with an average score of over 39.8 for the top five. Notice three new categories now in the top five, including public speaking, education and studying. </a:t>
            </a:r>
            <a:r>
              <a:rPr lang="en-US" baseline="0" dirty="0" smtClean="0"/>
              <a:t>When compared to the </a:t>
            </a:r>
            <a:r>
              <a:rPr lang="en-US" baseline="0" dirty="0" smtClean="0"/>
              <a:t>total score statistics, as seen on the earliest bar chart, only two categories remain in the top five, which includes the technology and healthy eating </a:t>
            </a:r>
            <a:r>
              <a:rPr lang="en-US" baseline="0" dirty="0" smtClean="0"/>
              <a:t>categories. So, technology and healthy eating are in the top five for both the total score and average score metrics. While</a:t>
            </a:r>
            <a:r>
              <a:rPr lang="en-US" baseline="0" dirty="0" smtClean="0"/>
              <a:t>, on the other hand, the science and animals categories come in 10</a:t>
            </a:r>
            <a:r>
              <a:rPr lang="en-US" baseline="30000" dirty="0" smtClean="0"/>
              <a:t>th</a:t>
            </a:r>
            <a:r>
              <a:rPr lang="en-US" baseline="0" dirty="0" smtClean="0"/>
              <a:t> and 11</a:t>
            </a:r>
            <a:r>
              <a:rPr lang="en-US" baseline="30000" dirty="0" smtClean="0"/>
              <a:t>th</a:t>
            </a:r>
            <a:r>
              <a:rPr lang="en-US" baseline="0" dirty="0" smtClean="0"/>
              <a:t> place, </a:t>
            </a:r>
            <a:r>
              <a:rPr lang="en-US" baseline="0" dirty="0" smtClean="0"/>
              <a:t>in the lower categories, </a:t>
            </a:r>
            <a:r>
              <a:rPr lang="en-US" baseline="0" dirty="0" smtClean="0"/>
              <a:t>and the food category is even further down</a:t>
            </a:r>
            <a:r>
              <a:rPr lang="en-US" baseline="0" dirty="0" smtClean="0"/>
              <a:t>.</a:t>
            </a:r>
            <a:endParaRPr lang="en-US" baseline="0" dirty="0" smtClean="0"/>
          </a:p>
          <a:p>
            <a:r>
              <a:rPr lang="en-US" baseline="0" dirty="0" smtClean="0"/>
              <a:t>However, another point to consider here is that the raw reaction scores range widely from 0 to 70, and these averages grouped by category shown on this chart do not have that wide of a range. They range from 37.91 to 40.48. This means these small differences in average scores might not be as important the larger differences between total </a:t>
            </a:r>
            <a:r>
              <a:rPr lang="en-US" baseline="0" dirty="0" smtClean="0"/>
              <a:t>scores that we saw in the first chart. </a:t>
            </a:r>
            <a:endParaRPr lang="en-US" baseline="0" dirty="0" smtClean="0"/>
          </a:p>
          <a:p>
            <a:r>
              <a:rPr lang="en-US" baseline="0" dirty="0" smtClean="0"/>
              <a:t>To illustrate this point, let’s compare the animals category to the public speaking category. While public speaking does have a better average score than the science category, 40.48 is only 0.85 more than 39.63, and that isn’t that big of a difference when considering </a:t>
            </a:r>
            <a:r>
              <a:rPr lang="en-US" baseline="0" dirty="0" smtClean="0"/>
              <a:t>the </a:t>
            </a:r>
            <a:r>
              <a:rPr lang="en-US" baseline="0" dirty="0" smtClean="0"/>
              <a:t>range of rating scores from 0 to 70. </a:t>
            </a:r>
            <a:endParaRPr lang="en-US" baseline="0" dirty="0" smtClean="0"/>
          </a:p>
        </p:txBody>
      </p:sp>
      <p:sp>
        <p:nvSpPr>
          <p:cNvPr id="4" name="Slide Number Placeholder 3"/>
          <p:cNvSpPr>
            <a:spLocks noGrp="1"/>
          </p:cNvSpPr>
          <p:nvPr>
            <p:ph type="sldNum" sz="quarter" idx="10"/>
          </p:nvPr>
        </p:nvSpPr>
        <p:spPr/>
        <p:txBody>
          <a:body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In summary, </a:t>
            </a:r>
            <a:r>
              <a:rPr lang="en-US" sz="1200" b="1" dirty="0" smtClean="0"/>
              <a:t>**</a:t>
            </a:r>
            <a:r>
              <a:rPr lang="en-US" dirty="0" smtClean="0"/>
              <a:t>the</a:t>
            </a:r>
            <a:r>
              <a:rPr lang="en-US" baseline="0" dirty="0" smtClean="0"/>
              <a:t> </a:t>
            </a:r>
            <a:r>
              <a:rPr lang="en-US" baseline="0" dirty="0" smtClean="0"/>
              <a:t>categories that have the greatest sum of total scores are animals, science, healthy eating, </a:t>
            </a:r>
            <a:r>
              <a:rPr lang="en-US" baseline="0" dirty="0" smtClean="0"/>
              <a:t>technology </a:t>
            </a:r>
            <a:r>
              <a:rPr lang="en-US" baseline="0" dirty="0" smtClean="0"/>
              <a:t>and food. </a:t>
            </a:r>
          </a:p>
          <a:p>
            <a:pPr lvl="0"/>
            <a:r>
              <a:rPr lang="en-US" sz="1200" b="1" dirty="0" smtClean="0"/>
              <a:t>**</a:t>
            </a:r>
            <a:r>
              <a:rPr lang="en-US" baseline="0" dirty="0" smtClean="0"/>
              <a:t>Total </a:t>
            </a:r>
            <a:r>
              <a:rPr lang="en-US" baseline="0" dirty="0" smtClean="0"/>
              <a:t>score is greatly influenced by the total number of reactions. The categories that have the five largest total scores </a:t>
            </a:r>
            <a:r>
              <a:rPr lang="en-US" baseline="0" dirty="0" smtClean="0"/>
              <a:t>also have </a:t>
            </a:r>
            <a:r>
              <a:rPr lang="en-US" baseline="0" dirty="0" smtClean="0"/>
              <a:t>the greatest number of reactions.  </a:t>
            </a:r>
          </a:p>
          <a:p>
            <a:pPr lvl="0"/>
            <a:r>
              <a:rPr lang="en-US" baseline="0" dirty="0" smtClean="0"/>
              <a:t>While some different categories have the top average scores, </a:t>
            </a:r>
            <a:r>
              <a:rPr lang="en-US" sz="1200" b="1" dirty="0" smtClean="0"/>
              <a:t>**</a:t>
            </a:r>
            <a:r>
              <a:rPr lang="en-US" baseline="0" dirty="0" smtClean="0"/>
              <a:t>the </a:t>
            </a:r>
            <a:r>
              <a:rPr lang="en-US" baseline="0" dirty="0" smtClean="0"/>
              <a:t>averages do not vary widely, </a:t>
            </a:r>
            <a:r>
              <a:rPr lang="en-US" baseline="0" dirty="0" smtClean="0"/>
              <a:t>so they may not be quite as important. Though they </a:t>
            </a:r>
            <a:r>
              <a:rPr lang="en-US" baseline="0" dirty="0" smtClean="0"/>
              <a:t>still have a part to play when comparing categories with similar </a:t>
            </a:r>
            <a:r>
              <a:rPr lang="en-US" baseline="0" dirty="0" smtClean="0"/>
              <a:t>total </a:t>
            </a:r>
            <a:r>
              <a:rPr lang="en-US" baseline="0" dirty="0" smtClean="0"/>
              <a:t>scores.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Well,</a:t>
            </a:r>
            <a:r>
              <a:rPr lang="en-US" baseline="0" dirty="0" smtClean="0"/>
              <a:t> that wraps it up for today. Let me know what questions you have about this analysis. Thank you for listening.</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Today,</a:t>
            </a:r>
            <a:r>
              <a:rPr lang="en-US" baseline="0" dirty="0" smtClean="0"/>
              <a:t> I’ll briefly summarize the goals of the Social Buzz project, identify the main business question, introduce Accenture’s analytics team, list the main steps I took in the process, highlight the analytical insights along with several charts, and conclude with a quick summary of the main points.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Arial" pitchFamily="34" charset="0"/>
              <a:buChar char="•"/>
            </a:pPr>
            <a:r>
              <a:rPr lang="en-US" sz="1200" dirty="0" smtClean="0"/>
              <a:t> For a quick recap, Social </a:t>
            </a:r>
            <a:r>
              <a:rPr lang="en-US" sz="1200" dirty="0" smtClean="0"/>
              <a:t>Buzz tracks user reactions, and due to recent large scale growth, they  are seeking help from an analytics company because they lack resources to manage their large scale growth, they </a:t>
            </a:r>
            <a:r>
              <a:rPr lang="en-US" sz="1200" dirty="0" smtClean="0"/>
              <a:t>are also </a:t>
            </a:r>
            <a:r>
              <a:rPr lang="en-US" sz="1200" dirty="0" smtClean="0"/>
              <a:t>looking to complete an </a:t>
            </a:r>
            <a:r>
              <a:rPr lang="en-US" sz="1200" dirty="0" smtClean="0"/>
              <a:t>IPO because they want to be a </a:t>
            </a:r>
            <a:r>
              <a:rPr lang="en-US" sz="1200" b="1" dirty="0" smtClean="0"/>
              <a:t>**</a:t>
            </a:r>
            <a:r>
              <a:rPr lang="en-US" sz="1200" dirty="0" smtClean="0"/>
              <a:t>publicly</a:t>
            </a:r>
            <a:r>
              <a:rPr lang="en-US" sz="1200" baseline="0" dirty="0" smtClean="0"/>
              <a:t> traded company</a:t>
            </a:r>
            <a:r>
              <a:rPr lang="en-US" sz="1200" dirty="0" smtClean="0"/>
              <a:t>, </a:t>
            </a:r>
            <a:r>
              <a:rPr lang="en-US" sz="1200" dirty="0" smtClean="0"/>
              <a:t>and they want to learn the best data practices.</a:t>
            </a:r>
          </a:p>
          <a:p>
            <a:pPr>
              <a:buFont typeface="Arial" pitchFamily="34" charset="0"/>
              <a:buChar char="•"/>
            </a:pPr>
            <a:r>
              <a:rPr lang="en-US" sz="1200" dirty="0" smtClean="0"/>
              <a:t>  Accenture aims to prove they are the best for the job by doing an audit, making IPO recommendations, and completing data analysis of the top categories</a:t>
            </a:r>
          </a:p>
          <a:p>
            <a:pPr>
              <a:buFont typeface="Arial" pitchFamily="34" charset="0"/>
              <a:buChar char="•"/>
            </a:pPr>
            <a:r>
              <a:rPr lang="en-US" sz="1200" dirty="0" smtClean="0"/>
              <a:t> For data analysis, the goal is to analyze the content categories to find  the top 5 categories with the largest popularity.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Social</a:t>
            </a:r>
            <a:r>
              <a:rPr lang="en-US" sz="1200" b="0" kern="1200" baseline="0" dirty="0" smtClean="0">
                <a:solidFill>
                  <a:schemeClr val="tx1"/>
                </a:solidFill>
                <a:latin typeface="+mn-lt"/>
                <a:ea typeface="+mn-ea"/>
                <a:cs typeface="+mn-cs"/>
              </a:rPr>
              <a:t> Buzz’ client analytics brief </a:t>
            </a:r>
            <a:r>
              <a:rPr lang="en-US" sz="1200" b="0" kern="1200" dirty="0" smtClean="0">
                <a:solidFill>
                  <a:schemeClr val="tx1"/>
                </a:solidFill>
                <a:latin typeface="+mn-lt"/>
                <a:ea typeface="+mn-ea"/>
                <a:cs typeface="+mn-cs"/>
              </a:rPr>
              <a:t>states that they wanted to see “a</a:t>
            </a:r>
            <a:r>
              <a:rPr lang="en-US" sz="1200" kern="1200" baseline="0" dirty="0" smtClean="0">
                <a:solidFill>
                  <a:schemeClr val="tx1"/>
                </a:solidFill>
                <a:latin typeface="+mn-lt"/>
                <a:ea typeface="+mn-ea"/>
                <a:cs typeface="+mn-cs"/>
              </a:rPr>
              <a:t>n analysis of their content categories that highlights the top 5 categories with the largest aggregate popularity </a:t>
            </a:r>
            <a:r>
              <a:rPr lang="en-US" sz="1200" b="0" kern="1200" dirty="0" smtClean="0">
                <a:solidFill>
                  <a:schemeClr val="tx1"/>
                </a:solidFill>
                <a:latin typeface="+mn-lt"/>
                <a:ea typeface="+mn-ea"/>
                <a:cs typeface="+mn-cs"/>
              </a:rPr>
              <a:t>”. The data model explained that popularity is quantified by the reaction score given to each reaction</a:t>
            </a:r>
            <a:r>
              <a:rPr lang="en-US" sz="1200" b="0" kern="1200" baseline="0" dirty="0" smtClean="0">
                <a:solidFill>
                  <a:schemeClr val="tx1"/>
                </a:solidFill>
                <a:latin typeface="+mn-lt"/>
                <a:ea typeface="+mn-ea"/>
                <a:cs typeface="+mn-cs"/>
              </a:rPr>
              <a:t> type. So the goal is to find different aggregate or summary statistics of each category’s score.</a:t>
            </a:r>
            <a:endParaRPr lang="en-US" sz="1200" b="0" kern="1200" dirty="0" smtClean="0">
              <a:solidFill>
                <a:schemeClr val="tx1"/>
              </a:solidFill>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Introducing</a:t>
            </a:r>
            <a:r>
              <a:rPr lang="en-US" baseline="0" dirty="0" smtClean="0"/>
              <a:t> our analytics specialists at Accenture, we have Andrew Fleming, our chief technology Architect, who has worked with over 50 clients on digital transformation. Then there’s Marcus </a:t>
            </a:r>
            <a:r>
              <a:rPr lang="en-US" baseline="0" dirty="0" err="1" smtClean="0"/>
              <a:t>Rompton</a:t>
            </a:r>
            <a:r>
              <a:rPr lang="en-US" baseline="0" dirty="0" smtClean="0"/>
              <a:t>, our Senior Principal, who has great expertise in his understanding of business data, especially in the media and content industry. Then there’s me, Mark Bahr, a Data Analyst with a master’s degree in data science and years of experience in presenting and teaching.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lvl="0" indent="-228600">
              <a:buNone/>
            </a:pPr>
            <a:r>
              <a:rPr lang="en-US" dirty="0" smtClean="0"/>
              <a:t>The</a:t>
            </a:r>
            <a:r>
              <a:rPr lang="en-US" baseline="0" dirty="0" smtClean="0"/>
              <a:t> analytical </a:t>
            </a:r>
            <a:r>
              <a:rPr lang="en-US" sz="1200" b="1" dirty="0" smtClean="0"/>
              <a:t>**</a:t>
            </a:r>
            <a:r>
              <a:rPr lang="en-US" baseline="0" dirty="0" smtClean="0"/>
              <a:t>process taken includes</a:t>
            </a:r>
            <a:endParaRPr lang="en-US" dirty="0" smtClean="0"/>
          </a:p>
          <a:p>
            <a:pPr marL="228600" lvl="0" indent="-228600">
              <a:buAutoNum type="arabicPeriod"/>
            </a:pPr>
            <a:r>
              <a:rPr lang="en-US" dirty="0" smtClean="0"/>
              <a:t>Learning</a:t>
            </a:r>
            <a:r>
              <a:rPr lang="en-US" baseline="0" dirty="0" smtClean="0"/>
              <a:t> answers Social buzz is seeking from the data, what each attribute of the data describes, and then c</a:t>
            </a:r>
            <a:r>
              <a:rPr lang="en-US" dirty="0" smtClean="0"/>
              <a:t>hoosing</a:t>
            </a:r>
            <a:r>
              <a:rPr lang="en-US" baseline="0" dirty="0" smtClean="0"/>
              <a:t> relevant </a:t>
            </a:r>
            <a:r>
              <a:rPr lang="en-US" baseline="0" dirty="0" smtClean="0"/>
              <a:t>data </a:t>
            </a:r>
            <a:r>
              <a:rPr lang="en-US" baseline="0" dirty="0" smtClean="0"/>
              <a:t>sets and attributes on which to perform the analysis.</a:t>
            </a:r>
            <a:endParaRPr lang="en-US" baseline="0" dirty="0" smtClean="0"/>
          </a:p>
          <a:p>
            <a:pPr marL="228600" lvl="0" indent="-228600">
              <a:buAutoNum type="arabicPeriod"/>
            </a:pPr>
            <a:r>
              <a:rPr lang="en-US" baseline="0" dirty="0" smtClean="0"/>
              <a:t>My analysis was completed with R programming. </a:t>
            </a:r>
            <a:r>
              <a:rPr lang="en-US" sz="1200" b="1" dirty="0" smtClean="0"/>
              <a:t>**</a:t>
            </a:r>
            <a:r>
              <a:rPr lang="en-US" baseline="0" dirty="0" smtClean="0"/>
              <a:t>After importing the data, I cleaned the data by removing rows that contain missing data, and </a:t>
            </a:r>
            <a:r>
              <a:rPr lang="en-US" sz="1200" b="1" dirty="0" smtClean="0"/>
              <a:t>**</a:t>
            </a:r>
            <a:r>
              <a:rPr lang="en-US" baseline="0" dirty="0" smtClean="0"/>
              <a:t>removing irrelevant attributes. </a:t>
            </a:r>
            <a:endParaRPr lang="en-US" baseline="0" dirty="0" smtClean="0"/>
          </a:p>
          <a:p>
            <a:pPr marL="228600" lvl="0" indent="-228600">
              <a:buAutoNum type="arabicPeriod"/>
            </a:pPr>
            <a:r>
              <a:rPr lang="en-US" baseline="0" dirty="0" smtClean="0"/>
              <a:t>For data modeling, I merged </a:t>
            </a:r>
            <a:r>
              <a:rPr lang="en-US" baseline="0" dirty="0" smtClean="0"/>
              <a:t>the data with </a:t>
            </a:r>
            <a:r>
              <a:rPr lang="en-US" baseline="0" dirty="0" smtClean="0"/>
              <a:t>attributes related to the reaction scores </a:t>
            </a:r>
            <a:r>
              <a:rPr lang="en-US" sz="1200" b="1" dirty="0" smtClean="0"/>
              <a:t>**</a:t>
            </a:r>
            <a:r>
              <a:rPr lang="en-US" baseline="0" dirty="0" smtClean="0"/>
              <a:t>and content categories. </a:t>
            </a:r>
            <a:endParaRPr lang="en-US" baseline="0" dirty="0" smtClean="0"/>
          </a:p>
          <a:p>
            <a:pPr marL="228600" lvl="0" indent="-228600">
              <a:buAutoNum type="arabicPeriod"/>
            </a:pPr>
            <a:r>
              <a:rPr lang="en-US" baseline="0" dirty="0" smtClean="0"/>
              <a:t>For analysis, I queried the data by grouping the data by category, and found the total score for each category, as well as the minimum, maximum, average, and median for each category, </a:t>
            </a:r>
            <a:r>
              <a:rPr lang="en-US" sz="1200" b="1" dirty="0" smtClean="0"/>
              <a:t>**</a:t>
            </a:r>
            <a:r>
              <a:rPr lang="en-US" baseline="0" dirty="0" smtClean="0"/>
              <a:t>among other things.</a:t>
            </a:r>
            <a:endParaRPr lang="en-US" baseline="0" dirty="0" smtClean="0"/>
          </a:p>
          <a:p>
            <a:pPr marL="228600" lvl="0" indent="-228600">
              <a:buAutoNum type="arabicPeriod"/>
            </a:pPr>
            <a:r>
              <a:rPr lang="en-US" baseline="0" dirty="0" smtClean="0"/>
              <a:t>Then, to visualize, I used Tableau to create insightful charts that show some of what I had learned.</a:t>
            </a:r>
            <a:endParaRPr lang="en-US" baseline="0" dirty="0" smtClean="0"/>
          </a:p>
          <a:p>
            <a:pPr marL="228600" lvl="0" indent="-228600">
              <a:buAutoNum type="arabicPeriod"/>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On to main</a:t>
            </a:r>
            <a:r>
              <a:rPr lang="en-US" baseline="0" dirty="0" smtClean="0"/>
              <a:t> insights:</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 </a:t>
            </a:r>
            <a:r>
              <a:rPr lang="en-US" sz="1200" b="1" dirty="0" smtClean="0"/>
              <a:t>**</a:t>
            </a:r>
            <a:r>
              <a:rPr lang="en-US" baseline="0" dirty="0" smtClean="0"/>
              <a:t>When </a:t>
            </a:r>
            <a:r>
              <a:rPr lang="en-US" baseline="0" dirty="0" smtClean="0"/>
              <a:t>looking at </a:t>
            </a:r>
            <a:r>
              <a:rPr lang="en-US" baseline="0" dirty="0" smtClean="0"/>
              <a:t>each content category’s total score, which is the sum of all the reaction scores for each category, </a:t>
            </a:r>
            <a:r>
              <a:rPr lang="en-US" baseline="0" dirty="0" smtClean="0"/>
              <a:t>the </a:t>
            </a:r>
            <a:r>
              <a:rPr lang="en-US" baseline="0" dirty="0" smtClean="0"/>
              <a:t>categories with the highest total score </a:t>
            </a:r>
            <a:r>
              <a:rPr lang="en-US" baseline="0" dirty="0" smtClean="0"/>
              <a:t>are animals, science, healthy eating, technology and </a:t>
            </a:r>
            <a:r>
              <a:rPr lang="en-US" baseline="0" dirty="0" smtClean="0"/>
              <a:t>food.</a:t>
            </a:r>
            <a:r>
              <a:rPr lang="en-US" sz="1200" b="1" dirty="0" smtClean="0"/>
              <a:t> **</a:t>
            </a:r>
            <a:endParaRPr lang="en-US" baseline="0" dirty="0" smtClean="0"/>
          </a:p>
          <a:p>
            <a:pPr lvl="0"/>
            <a:r>
              <a:rPr lang="en-US" dirty="0" smtClean="0"/>
              <a:t>2. </a:t>
            </a:r>
            <a:r>
              <a:rPr lang="en-US" dirty="0" smtClean="0"/>
              <a:t>I found that the number </a:t>
            </a:r>
            <a:r>
              <a:rPr lang="en-US" dirty="0" smtClean="0"/>
              <a:t>of reactions in each category greatly influences the total </a:t>
            </a:r>
            <a:r>
              <a:rPr lang="en-US" dirty="0" smtClean="0"/>
              <a:t>score,</a:t>
            </a:r>
            <a:r>
              <a:rPr lang="en-US" baseline="0" dirty="0" smtClean="0"/>
              <a:t> and the number of postings each month.</a:t>
            </a:r>
            <a:r>
              <a:rPr lang="en-US" sz="1200" b="1" dirty="0" smtClean="0"/>
              <a:t> **</a:t>
            </a:r>
            <a:endParaRPr lang="en-US" dirty="0" smtClean="0"/>
          </a:p>
          <a:p>
            <a:pPr lvl="0"/>
            <a:r>
              <a:rPr lang="en-US" dirty="0" smtClean="0"/>
              <a:t>3. The groups with the highest average </a:t>
            </a:r>
            <a:r>
              <a:rPr lang="en-US" dirty="0" smtClean="0"/>
              <a:t>score (the average score for each group) include</a:t>
            </a:r>
            <a:r>
              <a:rPr lang="en-US" baseline="0" dirty="0" smtClean="0"/>
              <a:t> some different categories than the total score, like public speaking, and education.</a:t>
            </a:r>
            <a:endParaRPr lang="en-US" dirty="0" smtClean="0"/>
          </a:p>
          <a:p>
            <a:pPr lvl="0"/>
            <a:r>
              <a:rPr lang="en-US" dirty="0" smtClean="0"/>
              <a:t>So, we see that just because a content category has the</a:t>
            </a:r>
            <a:r>
              <a:rPr lang="en-US" baseline="0" dirty="0" smtClean="0"/>
              <a:t> greatest number of reactions, that doesn’t mean that it has the best ratings on average.</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This</a:t>
            </a:r>
            <a:r>
              <a:rPr lang="en-US" baseline="0" dirty="0" smtClean="0"/>
              <a:t> chart emphasizes the five categories with the highest total score, which includes the animals, science, healthy eating, technology and food categories. The top five all had a total score of over 66,650. We can also see that total score has a somewhat large range, from around 49,000 with public speaking at the bottom, all the way </a:t>
            </a:r>
            <a:r>
              <a:rPr lang="en-US" baseline="0" dirty="0" smtClean="0"/>
              <a:t>to animals at the top, with a total score of </a:t>
            </a:r>
            <a:r>
              <a:rPr lang="en-US" baseline="0" dirty="0" smtClean="0"/>
              <a:t>74,965 </a:t>
            </a:r>
            <a:r>
              <a:rPr lang="en-US" baseline="0" dirty="0" smtClean="0"/>
              <a:t>.</a:t>
            </a:r>
            <a:endParaRPr lang="en-US" baseline="0" dirty="0" smtClean="0"/>
          </a:p>
          <a:p>
            <a:endParaRPr lang="en-US" baseline="0" dirty="0" smtClean="0"/>
          </a:p>
          <a:p>
            <a:r>
              <a:rPr lang="en-US" baseline="0" dirty="0" smtClean="0"/>
              <a:t>Yet on this total scores chart, you can see that animals has </a:t>
            </a:r>
            <a:r>
              <a:rPr lang="en-US" baseline="0" dirty="0" smtClean="0"/>
              <a:t>nearly 75,000, </a:t>
            </a:r>
            <a:r>
              <a:rPr lang="en-US" baseline="0" dirty="0" smtClean="0"/>
              <a:t>which is over 25000 higher than the public speaking category score of 49264.</a:t>
            </a:r>
          </a:p>
          <a:p>
            <a:r>
              <a:rPr lang="en-US" baseline="0" dirty="0" smtClean="0"/>
              <a:t>Notice that food and culture are very close in total score.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Next, by looking at the number</a:t>
            </a:r>
            <a:r>
              <a:rPr lang="en-US" baseline="0" dirty="0" smtClean="0"/>
              <a:t> of reactions in each category, we can see the category ranking by number of reactions is almost exactly the same as the total score. The only difference in the order is that cooking and travel traded places. The same five categories, in dark purple, remain at the top in the same order, and they all had over 1700 reactions</a:t>
            </a:r>
            <a:r>
              <a:rPr lang="en-US" baseline="0" dirty="0" smtClean="0"/>
              <a:t>.</a:t>
            </a:r>
          </a:p>
          <a:p>
            <a:endParaRPr lang="en-US" baseline="0" dirty="0" smtClean="0"/>
          </a:p>
          <a:p>
            <a:r>
              <a:rPr lang="en-US" baseline="0" dirty="0" smtClean="0"/>
              <a:t>As an aside here, we also found the number of posts for each month. The month with the most reactions was May, with 2,138 reactions, while the month with the fewest, February with 1,914.</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1.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752600" y="2705100"/>
            <a:ext cx="6477000" cy="4089709"/>
          </a:xfrm>
          <a:prstGeom prst="rect">
            <a:avLst/>
          </a:prstGeom>
        </p:spPr>
        <p:txBody>
          <a:bodyPr wrap="square" lIns="0" tIns="0" rIns="0" bIns="0" rtlCol="0" anchor="t">
            <a:spAutoFit/>
          </a:bodyPr>
          <a:lstStyle/>
          <a:p>
            <a:pPr algn="ctr">
              <a:lnSpc>
                <a:spcPts val="11059"/>
              </a:lnSpc>
            </a:pPr>
            <a:r>
              <a:rPr lang="en-US" sz="6000" spc="-105" dirty="0" smtClean="0">
                <a:solidFill>
                  <a:srgbClr val="FFFFFF"/>
                </a:solidFill>
                <a:latin typeface="Graphik Regular" panose="020B0503030202060203" pitchFamily="34" charset="0"/>
              </a:rPr>
              <a:t>Social Buzz: Analyzing Popular Categories</a:t>
            </a:r>
            <a:endParaRPr lang="en-US" sz="6000"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sp>
        <p:nvSpPr>
          <p:cNvPr id="4" name="TextBox 3"/>
          <p:cNvSpPr txBox="1"/>
          <p:nvPr/>
        </p:nvSpPr>
        <p:spPr>
          <a:xfrm>
            <a:off x="990600" y="701814"/>
            <a:ext cx="16306800" cy="707886"/>
          </a:xfrm>
          <a:prstGeom prst="rect">
            <a:avLst/>
          </a:prstGeom>
          <a:noFill/>
        </p:spPr>
        <p:txBody>
          <a:bodyPr wrap="square" rtlCol="0">
            <a:spAutoFit/>
          </a:bodyPr>
          <a:lstStyle/>
          <a:p>
            <a:pPr algn="ctr"/>
            <a:r>
              <a:rPr lang="en-US" sz="4000" b="1" dirty="0" smtClean="0">
                <a:latin typeface="Graphik Regular"/>
              </a:rPr>
              <a:t>Number of Reactions &amp; Total Scores</a:t>
            </a:r>
            <a:endParaRPr lang="en-US" sz="4000" b="1" dirty="0">
              <a:latin typeface="Graphik Regular"/>
            </a:endParaRPr>
          </a:p>
        </p:txBody>
      </p:sp>
      <p:pic>
        <p:nvPicPr>
          <p:cNvPr id="5122" name="Picture 2"/>
          <p:cNvPicPr>
            <a:picLocks noChangeAspect="1" noChangeArrowheads="1"/>
          </p:cNvPicPr>
          <p:nvPr/>
        </p:nvPicPr>
        <p:blipFill>
          <a:blip r:embed="rId3" cstate="print"/>
          <a:srcRect l="1201" t="5333" r="30500" b="20000"/>
          <a:stretch>
            <a:fillRect/>
          </a:stretch>
        </p:blipFill>
        <p:spPr bwMode="auto">
          <a:xfrm>
            <a:off x="2667000" y="1562100"/>
            <a:ext cx="13258800" cy="815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pic>
        <p:nvPicPr>
          <p:cNvPr id="3" name="Picture 4"/>
          <p:cNvPicPr>
            <a:picLocks noChangeAspect="1" noChangeArrowheads="1"/>
          </p:cNvPicPr>
          <p:nvPr/>
        </p:nvPicPr>
        <p:blipFill>
          <a:blip r:embed="rId3" cstate="print"/>
          <a:srcRect l="87000" b="91111"/>
          <a:stretch>
            <a:fillRect/>
          </a:stretch>
        </p:blipFill>
        <p:spPr bwMode="auto">
          <a:xfrm>
            <a:off x="14859000" y="419100"/>
            <a:ext cx="2773680" cy="1066800"/>
          </a:xfrm>
          <a:prstGeom prst="rect">
            <a:avLst/>
          </a:prstGeom>
          <a:noFill/>
          <a:ln w="9525">
            <a:noFill/>
            <a:miter lim="800000"/>
            <a:headEnd/>
            <a:tailEnd/>
          </a:ln>
        </p:spPr>
      </p:pic>
      <p:sp>
        <p:nvSpPr>
          <p:cNvPr id="4" name="TextBox 3"/>
          <p:cNvSpPr txBox="1"/>
          <p:nvPr/>
        </p:nvSpPr>
        <p:spPr>
          <a:xfrm>
            <a:off x="990600" y="701814"/>
            <a:ext cx="14020800" cy="707886"/>
          </a:xfrm>
          <a:prstGeom prst="rect">
            <a:avLst/>
          </a:prstGeom>
          <a:noFill/>
        </p:spPr>
        <p:txBody>
          <a:bodyPr wrap="square" rtlCol="0">
            <a:spAutoFit/>
          </a:bodyPr>
          <a:lstStyle/>
          <a:p>
            <a:pPr algn="ctr"/>
            <a:r>
              <a:rPr lang="en-US" sz="4000" b="1" dirty="0" smtClean="0">
                <a:latin typeface="Graphik Regular"/>
              </a:rPr>
              <a:t>Average Score by Category</a:t>
            </a:r>
            <a:endParaRPr lang="en-US" sz="4000" b="1" dirty="0">
              <a:latin typeface="Graphik Regular"/>
            </a:endParaRPr>
          </a:p>
        </p:txBody>
      </p:sp>
      <p:pic>
        <p:nvPicPr>
          <p:cNvPr id="4099" name="Picture 3"/>
          <p:cNvPicPr>
            <a:picLocks noChangeAspect="1" noChangeArrowheads="1"/>
          </p:cNvPicPr>
          <p:nvPr/>
        </p:nvPicPr>
        <p:blipFill>
          <a:blip r:embed="rId4" cstate="print"/>
          <a:srcRect t="5333" r="10000" b="20000"/>
          <a:stretch>
            <a:fillRect/>
          </a:stretch>
        </p:blipFill>
        <p:spPr bwMode="auto">
          <a:xfrm>
            <a:off x="838199" y="1485900"/>
            <a:ext cx="16818429" cy="822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cstate="print"/>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 xmlns:a16="http://schemas.microsoft.com/office/drawing/2014/main" id="{3DAE5247-0244-4123-A713-8D8809E80C70}"/>
              </a:ext>
            </a:extLst>
          </p:cNvPr>
          <p:cNvSpPr txBox="1"/>
          <p:nvPr/>
        </p:nvSpPr>
        <p:spPr>
          <a:xfrm>
            <a:off x="11581833" y="1580430"/>
            <a:ext cx="5677467" cy="338779"/>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p:cNvSpPr txBox="1"/>
          <p:nvPr/>
        </p:nvSpPr>
        <p:spPr>
          <a:xfrm>
            <a:off x="11125200" y="1374219"/>
            <a:ext cx="6553200" cy="2092881"/>
          </a:xfrm>
          <a:prstGeom prst="rect">
            <a:avLst/>
          </a:prstGeom>
          <a:noFill/>
        </p:spPr>
        <p:txBody>
          <a:bodyPr wrap="square" rtlCol="0">
            <a:spAutoFit/>
          </a:bodyPr>
          <a:lstStyle/>
          <a:p>
            <a:r>
              <a:rPr lang="en-US" sz="5000" b="1" dirty="0" smtClean="0"/>
              <a:t>Top Five </a:t>
            </a:r>
          </a:p>
          <a:p>
            <a:r>
              <a:rPr lang="en-US" sz="4000" dirty="0" smtClean="0"/>
              <a:t>Animals, science, technology, healthy eating, and food </a:t>
            </a:r>
            <a:endParaRPr lang="en-US" sz="4000" dirty="0"/>
          </a:p>
        </p:txBody>
      </p:sp>
      <p:sp>
        <p:nvSpPr>
          <p:cNvPr id="27" name="TextBox 26"/>
          <p:cNvSpPr txBox="1"/>
          <p:nvPr/>
        </p:nvSpPr>
        <p:spPr>
          <a:xfrm>
            <a:off x="11125200" y="4533900"/>
            <a:ext cx="6553200" cy="1323439"/>
          </a:xfrm>
          <a:prstGeom prst="rect">
            <a:avLst/>
          </a:prstGeom>
          <a:noFill/>
        </p:spPr>
        <p:txBody>
          <a:bodyPr wrap="square" rtlCol="0">
            <a:spAutoFit/>
          </a:bodyPr>
          <a:lstStyle/>
          <a:p>
            <a:r>
              <a:rPr lang="en-US" sz="4000" dirty="0" smtClean="0"/>
              <a:t>The same categories have the </a:t>
            </a:r>
            <a:r>
              <a:rPr lang="en-US" sz="4000" dirty="0" smtClean="0"/>
              <a:t>greatest n</a:t>
            </a:r>
            <a:r>
              <a:rPr lang="en-US" sz="4000" dirty="0" smtClean="0"/>
              <a:t>umber </a:t>
            </a:r>
            <a:r>
              <a:rPr lang="en-US" sz="4000" dirty="0" smtClean="0"/>
              <a:t>of reactions </a:t>
            </a:r>
            <a:endParaRPr lang="en-US" sz="4000" dirty="0"/>
          </a:p>
        </p:txBody>
      </p:sp>
      <p:sp>
        <p:nvSpPr>
          <p:cNvPr id="28" name="TextBox 27"/>
          <p:cNvSpPr txBox="1"/>
          <p:nvPr/>
        </p:nvSpPr>
        <p:spPr>
          <a:xfrm>
            <a:off x="11125200" y="7353300"/>
            <a:ext cx="6553200" cy="1938992"/>
          </a:xfrm>
          <a:prstGeom prst="rect">
            <a:avLst/>
          </a:prstGeom>
          <a:noFill/>
        </p:spPr>
        <p:txBody>
          <a:bodyPr wrap="square" rtlCol="0">
            <a:spAutoFit/>
          </a:bodyPr>
          <a:lstStyle/>
          <a:p>
            <a:r>
              <a:rPr lang="en-US" sz="4000" dirty="0" smtClean="0"/>
              <a:t>Average </a:t>
            </a:r>
            <a:r>
              <a:rPr lang="en-US" sz="4000" dirty="0" smtClean="0"/>
              <a:t>score </a:t>
            </a:r>
            <a:r>
              <a:rPr lang="en-US" sz="4000" dirty="0" smtClean="0"/>
              <a:t>to compare categories with similar </a:t>
            </a:r>
            <a:r>
              <a:rPr lang="en-US" sz="4000" dirty="0" smtClean="0"/>
              <a:t>total scores.</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2000"/>
                                        <p:tgtEl>
                                          <p:spTgt spid="2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fade">
                                      <p:cBhvr>
                                        <p:cTn id="10" dur="2000"/>
                                        <p:tgtEl>
                                          <p:spTgt spid="2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animEffect transition="in" filter="fade">
                                      <p:cBhvr>
                                        <p:cTn id="15" dur="2000"/>
                                        <p:tgtEl>
                                          <p:spTgt spid="2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20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allAtOnce"/>
      <p:bldP spid="27" grpId="0" build="allAtOnce"/>
      <p:bldP spid="28"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1943100"/>
            <a:ext cx="9194209" cy="7206164"/>
            <a:chOff x="0" y="0"/>
            <a:chExt cx="12258946" cy="4253293"/>
          </a:xfrm>
        </p:grpSpPr>
        <p:sp>
          <p:nvSpPr>
            <p:cNvPr id="3" name="TextBox 3"/>
            <p:cNvSpPr txBox="1"/>
            <p:nvPr/>
          </p:nvSpPr>
          <p:spPr>
            <a:xfrm>
              <a:off x="0" y="0"/>
              <a:ext cx="11564591" cy="726635"/>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t>
              </a:r>
              <a:r>
                <a:rPr lang="en-US" sz="8000" spc="-80" dirty="0" smtClean="0">
                  <a:solidFill>
                    <a:srgbClr val="000000"/>
                  </a:solidFill>
                  <a:latin typeface="Graphik Regular" panose="020B0503030202060203" pitchFamily="34" charset="0"/>
                </a:rPr>
                <a:t>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694355" y="916862"/>
              <a:ext cx="11564591" cy="3336431"/>
            </a:xfrm>
            <a:prstGeom prst="rect">
              <a:avLst/>
            </a:prstGeom>
          </p:spPr>
          <p:txBody>
            <a:bodyPr wrap="square" lIns="0" tIns="0" rIns="0" bIns="0" rtlCol="0" anchor="t">
              <a:spAutoFit/>
            </a:bodyPr>
            <a:lstStyle/>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Project recap</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Problem</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The Analytics team</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Process</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Insights</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99157"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53000" y="1943100"/>
            <a:ext cx="11342283" cy="6275832"/>
          </a:xfrm>
          <a:prstGeom prst="rect">
            <a:avLst/>
          </a:prstGeom>
          <a:solidFill>
            <a:schemeClr val="bg1"/>
          </a:solidFill>
        </p:spPr>
      </p:sp>
      <p:pic>
        <p:nvPicPr>
          <p:cNvPr id="32" name="Picture 32"/>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763000" y="2932809"/>
            <a:ext cx="7315200" cy="4268091"/>
          </a:xfrm>
          <a:prstGeom prst="rect">
            <a:avLst/>
          </a:prstGeom>
          <a:noFill/>
        </p:spPr>
        <p:txBody>
          <a:bodyPr wrap="square" rtlCol="0">
            <a:spAutoFit/>
          </a:bodyPr>
          <a:lstStyle/>
          <a:p>
            <a:pPr>
              <a:lnSpc>
                <a:spcPct val="110000"/>
              </a:lnSpc>
              <a:spcBef>
                <a:spcPts val="600"/>
              </a:spcBef>
              <a:spcAft>
                <a:spcPts val="1200"/>
              </a:spcAft>
              <a:buFont typeface="Calibri" pitchFamily="34" charset="0"/>
              <a:buChar char="●"/>
            </a:pPr>
            <a:r>
              <a:rPr lang="en-US" sz="3000" dirty="0" smtClean="0"/>
              <a:t>  Social Buzz seeks best data practices</a:t>
            </a:r>
          </a:p>
          <a:p>
            <a:pPr>
              <a:lnSpc>
                <a:spcPct val="110000"/>
              </a:lnSpc>
              <a:spcBef>
                <a:spcPts val="600"/>
              </a:spcBef>
              <a:spcAft>
                <a:spcPts val="1200"/>
              </a:spcAft>
              <a:buFont typeface="Calibri" pitchFamily="34" charset="0"/>
              <a:buChar char="●"/>
            </a:pPr>
            <a:r>
              <a:rPr lang="en-US" sz="3000" dirty="0" smtClean="0"/>
              <a:t>  Prove Accenture is best fit for Job</a:t>
            </a:r>
          </a:p>
          <a:p>
            <a:pPr marL="622300" lvl="1">
              <a:lnSpc>
                <a:spcPct val="110000"/>
              </a:lnSpc>
              <a:spcBef>
                <a:spcPts val="600"/>
              </a:spcBef>
              <a:spcAft>
                <a:spcPts val="1200"/>
              </a:spcAft>
              <a:buFont typeface="Wingdings" pitchFamily="2" charset="2"/>
              <a:buChar char="Ø"/>
            </a:pPr>
            <a:r>
              <a:rPr lang="en-US" sz="3000" dirty="0" smtClean="0"/>
              <a:t>  Perform audit </a:t>
            </a:r>
          </a:p>
          <a:p>
            <a:pPr marL="622300" lvl="1">
              <a:lnSpc>
                <a:spcPct val="110000"/>
              </a:lnSpc>
              <a:spcBef>
                <a:spcPts val="600"/>
              </a:spcBef>
              <a:spcAft>
                <a:spcPts val="1200"/>
              </a:spcAft>
              <a:buFont typeface="Wingdings" pitchFamily="2" charset="2"/>
              <a:buChar char="Ø"/>
            </a:pPr>
            <a:r>
              <a:rPr lang="en-US" sz="3000" dirty="0" smtClean="0"/>
              <a:t>  IPO recommendations</a:t>
            </a:r>
          </a:p>
          <a:p>
            <a:pPr marL="622300" lvl="1">
              <a:lnSpc>
                <a:spcPct val="110000"/>
              </a:lnSpc>
              <a:spcBef>
                <a:spcPts val="600"/>
              </a:spcBef>
              <a:spcAft>
                <a:spcPts val="1200"/>
              </a:spcAft>
              <a:buFont typeface="Wingdings" pitchFamily="2" charset="2"/>
              <a:buChar char="Ø"/>
            </a:pPr>
            <a:r>
              <a:rPr lang="en-US" sz="3000" dirty="0" smtClean="0"/>
              <a:t>  Data analysis</a:t>
            </a:r>
          </a:p>
          <a:p>
            <a:pPr marL="1262063" lvl="2">
              <a:lnSpc>
                <a:spcPct val="110000"/>
              </a:lnSpc>
              <a:spcBef>
                <a:spcPts val="600"/>
              </a:spcBef>
              <a:spcAft>
                <a:spcPts val="1200"/>
              </a:spcAft>
              <a:buFont typeface="Courier New" pitchFamily="49" charset="0"/>
              <a:buChar char="o"/>
            </a:pPr>
            <a:r>
              <a:rPr lang="en-US" sz="3000" dirty="0" smtClean="0"/>
              <a:t>  Five most popular categories</a:t>
            </a:r>
            <a:endParaRPr 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20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2000"/>
                                        <p:tgtEl>
                                          <p:spTgt spid="3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animEffect transition="in" filter="fade">
                                      <p:cBhvr>
                                        <p:cTn id="15" dur="2000"/>
                                        <p:tgtEl>
                                          <p:spTgt spid="3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xEl>
                                              <p:pRg st="3" end="3"/>
                                            </p:txEl>
                                          </p:spTgt>
                                        </p:tgtEl>
                                        <p:attrNameLst>
                                          <p:attrName>style.visibility</p:attrName>
                                        </p:attrNameLst>
                                      </p:cBhvr>
                                      <p:to>
                                        <p:strVal val="visible"/>
                                      </p:to>
                                    </p:set>
                                    <p:animEffect transition="in" filter="fade">
                                      <p:cBhvr>
                                        <p:cTn id="18" dur="2000"/>
                                        <p:tgtEl>
                                          <p:spTgt spid="3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xEl>
                                              <p:pRg st="4" end="4"/>
                                            </p:txEl>
                                          </p:spTgt>
                                        </p:tgtEl>
                                        <p:attrNameLst>
                                          <p:attrName>style.visibility</p:attrName>
                                        </p:attrNameLst>
                                      </p:cBhvr>
                                      <p:to>
                                        <p:strVal val="visible"/>
                                      </p:to>
                                    </p:set>
                                    <p:animEffect transition="in" filter="fade">
                                      <p:cBhvr>
                                        <p:cTn id="21" dur="2000"/>
                                        <p:tgtEl>
                                          <p:spTgt spid="3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5" end="5"/>
                                            </p:txEl>
                                          </p:spTgt>
                                        </p:tgtEl>
                                        <p:attrNameLst>
                                          <p:attrName>style.visibility</p:attrName>
                                        </p:attrNameLst>
                                      </p:cBhvr>
                                      <p:to>
                                        <p:strVal val="visible"/>
                                      </p:to>
                                    </p:set>
                                    <p:animEffect transition="in" filter="fade">
                                      <p:cBhvr>
                                        <p:cTn id="24" dur="2000"/>
                                        <p:tgtEl>
                                          <p:spTgt spid="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cstate="print"/>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819400" y="5557778"/>
            <a:ext cx="6781800" cy="2400657"/>
          </a:xfrm>
          <a:prstGeom prst="rect">
            <a:avLst/>
          </a:prstGeom>
          <a:noFill/>
        </p:spPr>
        <p:txBody>
          <a:bodyPr wrap="square" rtlCol="0">
            <a:spAutoFit/>
          </a:bodyPr>
          <a:lstStyle/>
          <a:p>
            <a:r>
              <a:rPr lang="en-US" sz="5000" dirty="0" smtClean="0">
                <a:solidFill>
                  <a:schemeClr val="bg1">
                    <a:lumMod val="95000"/>
                  </a:schemeClr>
                </a:solidFill>
              </a:rPr>
              <a:t>Which five content categories have the largest score?</a:t>
            </a:r>
            <a:endParaRPr lang="en-US" sz="5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430000" y="1028700"/>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cstate="print"/>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2" name="Picture 2" descr="C:\Users\Admin\Pictures\Family Portraits July 2021\IMG_20240903_120733293.jpg"/>
          <p:cNvPicPr>
            <a:picLocks noChangeAspect="1" noChangeArrowheads="1"/>
          </p:cNvPicPr>
          <p:nvPr/>
        </p:nvPicPr>
        <p:blipFill>
          <a:blip r:embed="rId7" cstate="print"/>
          <a:srcRect b="12122"/>
          <a:stretch>
            <a:fillRect/>
          </a:stretch>
        </p:blipFill>
        <p:spPr bwMode="auto">
          <a:xfrm>
            <a:off x="11506200" y="6936288"/>
            <a:ext cx="2133600" cy="2093412"/>
          </a:xfrm>
          <a:prstGeom prst="ellipse">
            <a:avLst/>
          </a:prstGeom>
          <a:ln w="57150" cap="rnd">
            <a:solidFill>
              <a:srgbClr val="2C6AB6"/>
            </a:solidFill>
          </a:ln>
          <a:effectLst/>
          <a:scene3d>
            <a:camera prst="orthographicFront"/>
            <a:lightRig rig="contrasting" dir="t">
              <a:rot lat="0" lon="0" rev="3000000"/>
            </a:lightRig>
          </a:scene3d>
          <a:sp3d contourW="7620">
            <a:bevelT w="95250" h="31750"/>
            <a:contourClr>
              <a:srgbClr val="333333"/>
            </a:contourClr>
          </a:sp3d>
        </p:spPr>
      </p:pic>
      <p:sp>
        <p:nvSpPr>
          <p:cNvPr id="33" name="TextBox 32"/>
          <p:cNvSpPr txBox="1"/>
          <p:nvPr/>
        </p:nvSpPr>
        <p:spPr>
          <a:xfrm>
            <a:off x="14020800" y="1714500"/>
            <a:ext cx="4267200" cy="1354217"/>
          </a:xfrm>
          <a:prstGeom prst="rect">
            <a:avLst/>
          </a:prstGeom>
          <a:noFill/>
        </p:spPr>
        <p:txBody>
          <a:bodyPr wrap="square" rtlCol="0">
            <a:spAutoFit/>
          </a:bodyPr>
          <a:lstStyle/>
          <a:p>
            <a:pPr>
              <a:spcAft>
                <a:spcPts val="600"/>
              </a:spcAft>
            </a:pPr>
            <a:r>
              <a:rPr lang="en-US" sz="2400" b="1" dirty="0" smtClean="0">
                <a:latin typeface="Graphik Regular"/>
              </a:rPr>
              <a:t>Andrew Fleming</a:t>
            </a:r>
          </a:p>
          <a:p>
            <a:pPr>
              <a:spcAft>
                <a:spcPts val="600"/>
              </a:spcAft>
            </a:pPr>
            <a:r>
              <a:rPr lang="en-US" sz="2400" dirty="0" smtClean="0">
                <a:latin typeface="Graphik Regular"/>
              </a:rPr>
              <a:t>Chief Technology Architect</a:t>
            </a:r>
          </a:p>
          <a:p>
            <a:endParaRPr lang="en-US" sz="2400" b="1" dirty="0" smtClean="0">
              <a:latin typeface="Graphik Regular"/>
            </a:endParaRPr>
          </a:p>
        </p:txBody>
      </p:sp>
      <p:sp>
        <p:nvSpPr>
          <p:cNvPr id="34" name="TextBox 33"/>
          <p:cNvSpPr txBox="1"/>
          <p:nvPr/>
        </p:nvSpPr>
        <p:spPr>
          <a:xfrm>
            <a:off x="14020800" y="4627483"/>
            <a:ext cx="4267200" cy="1354217"/>
          </a:xfrm>
          <a:prstGeom prst="rect">
            <a:avLst/>
          </a:prstGeom>
          <a:noFill/>
        </p:spPr>
        <p:txBody>
          <a:bodyPr wrap="square" rtlCol="0">
            <a:spAutoFit/>
          </a:bodyPr>
          <a:lstStyle/>
          <a:p>
            <a:pPr>
              <a:spcAft>
                <a:spcPts val="600"/>
              </a:spcAft>
            </a:pPr>
            <a:r>
              <a:rPr lang="en-US" sz="2400" b="1" dirty="0" smtClean="0">
                <a:latin typeface="Graphik Regular"/>
              </a:rPr>
              <a:t>Marcus </a:t>
            </a:r>
            <a:r>
              <a:rPr lang="en-US" sz="2400" b="1" dirty="0" err="1" smtClean="0">
                <a:latin typeface="Graphik Regular"/>
              </a:rPr>
              <a:t>Rompton</a:t>
            </a:r>
            <a:endParaRPr lang="en-US" sz="2400" b="1" dirty="0" smtClean="0">
              <a:latin typeface="Graphik Regular"/>
            </a:endParaRPr>
          </a:p>
          <a:p>
            <a:pPr>
              <a:spcAft>
                <a:spcPts val="600"/>
              </a:spcAft>
            </a:pPr>
            <a:r>
              <a:rPr lang="en-US" sz="2400" dirty="0" smtClean="0">
                <a:latin typeface="Graphik Regular"/>
              </a:rPr>
              <a:t>Senior Principal</a:t>
            </a:r>
          </a:p>
          <a:p>
            <a:endParaRPr lang="en-US" sz="2400" b="1" dirty="0" smtClean="0">
              <a:latin typeface="Graphik Regular"/>
            </a:endParaRPr>
          </a:p>
        </p:txBody>
      </p:sp>
      <p:sp>
        <p:nvSpPr>
          <p:cNvPr id="35" name="TextBox 34"/>
          <p:cNvSpPr txBox="1"/>
          <p:nvPr/>
        </p:nvSpPr>
        <p:spPr>
          <a:xfrm>
            <a:off x="14020800" y="7599283"/>
            <a:ext cx="4267200" cy="1354217"/>
          </a:xfrm>
          <a:prstGeom prst="rect">
            <a:avLst/>
          </a:prstGeom>
          <a:noFill/>
        </p:spPr>
        <p:txBody>
          <a:bodyPr wrap="square" rtlCol="0">
            <a:spAutoFit/>
          </a:bodyPr>
          <a:lstStyle/>
          <a:p>
            <a:pPr>
              <a:spcAft>
                <a:spcPts val="600"/>
              </a:spcAft>
            </a:pPr>
            <a:r>
              <a:rPr lang="en-US" sz="2400" b="1" dirty="0" smtClean="0">
                <a:latin typeface="Graphik Regular"/>
              </a:rPr>
              <a:t>Mark Bahr</a:t>
            </a:r>
            <a:endParaRPr lang="en-US" sz="2400" b="1" dirty="0" smtClean="0">
              <a:latin typeface="Graphik Regular"/>
            </a:endParaRPr>
          </a:p>
          <a:p>
            <a:pPr>
              <a:spcAft>
                <a:spcPts val="600"/>
              </a:spcAft>
            </a:pPr>
            <a:r>
              <a:rPr lang="en-US" sz="2400" dirty="0" smtClean="0">
                <a:latin typeface="Graphik Regular"/>
              </a:rPr>
              <a:t>Data Analyst</a:t>
            </a:r>
          </a:p>
          <a:p>
            <a:endParaRPr lang="en-US" sz="2400" b="1" dirty="0" smtClean="0">
              <a:latin typeface="Graphik Regul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5"/>
          <p:cNvSpPr txBox="1"/>
          <p:nvPr/>
        </p:nvSpPr>
        <p:spPr>
          <a:xfrm>
            <a:off x="2275713" y="1333500"/>
            <a:ext cx="1229487" cy="950080"/>
          </a:xfrm>
          <a:prstGeom prst="rect">
            <a:avLst/>
          </a:prstGeom>
        </p:spPr>
        <p:txBody>
          <a:bodyPr lIns="0" tIns="0" rIns="0" bIns="0" rtlCol="0" anchor="t">
            <a:spAutoFit/>
          </a:bodyPr>
          <a:lstStyle/>
          <a:p>
            <a:pPr algn="ctr">
              <a:lnSpc>
                <a:spcPts val="7192"/>
              </a:lnSpc>
            </a:pPr>
            <a:r>
              <a:rPr lang="en-US" sz="7192" spc="-640" dirty="0" smtClean="0">
                <a:solidFill>
                  <a:srgbClr val="FFFFFF"/>
                </a:solidFill>
                <a:latin typeface="Clear Sans Regular Bold"/>
              </a:rPr>
              <a:t>1</a:t>
            </a:r>
            <a:endParaRPr lang="en-US" sz="7192" spc="-640" dirty="0">
              <a:solidFill>
                <a:srgbClr val="FFFFFF"/>
              </a:solidFill>
              <a:latin typeface="Clear Sans Regular Bold"/>
            </a:endParaRPr>
          </a:p>
        </p:txBody>
      </p:sp>
      <p:sp>
        <p:nvSpPr>
          <p:cNvPr id="40" name="TextBox 39"/>
          <p:cNvSpPr txBox="1"/>
          <p:nvPr/>
        </p:nvSpPr>
        <p:spPr>
          <a:xfrm>
            <a:off x="4038600" y="1333500"/>
            <a:ext cx="9525000" cy="646331"/>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Understanding Requirements &amp; Data</a:t>
            </a:r>
            <a:endParaRPr lang="en-US" sz="3600" b="1" dirty="0">
              <a:solidFill>
                <a:schemeClr val="bg1"/>
              </a:solidFill>
              <a:latin typeface="Graphik Regular"/>
              <a:ea typeface="Arial Unicode MS" pitchFamily="34" charset="-128"/>
              <a:cs typeface="Arial Unicode MS" pitchFamily="34" charset="-128"/>
            </a:endParaRPr>
          </a:p>
        </p:txBody>
      </p:sp>
      <p:sp>
        <p:nvSpPr>
          <p:cNvPr id="41" name="TextBox 40"/>
          <p:cNvSpPr txBox="1"/>
          <p:nvPr/>
        </p:nvSpPr>
        <p:spPr>
          <a:xfrm>
            <a:off x="5791200" y="2933700"/>
            <a:ext cx="6324600" cy="646331"/>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Data Cleaning</a:t>
            </a:r>
            <a:endParaRPr lang="en-US" sz="3600" b="1" dirty="0">
              <a:solidFill>
                <a:schemeClr val="bg1"/>
              </a:solidFill>
              <a:latin typeface="Graphik Regular"/>
              <a:ea typeface="Arial Unicode MS" pitchFamily="34" charset="-128"/>
              <a:cs typeface="Arial Unicode MS" pitchFamily="34" charset="-128"/>
            </a:endParaRPr>
          </a:p>
        </p:txBody>
      </p:sp>
      <p:sp>
        <p:nvSpPr>
          <p:cNvPr id="42" name="TextBox 41"/>
          <p:cNvSpPr txBox="1"/>
          <p:nvPr/>
        </p:nvSpPr>
        <p:spPr>
          <a:xfrm>
            <a:off x="7696200" y="4533900"/>
            <a:ext cx="6324600" cy="707886"/>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Data</a:t>
            </a:r>
            <a:r>
              <a:rPr lang="en-US" sz="4000" b="1" dirty="0" smtClean="0">
                <a:solidFill>
                  <a:schemeClr val="bg1"/>
                </a:solidFill>
                <a:latin typeface="Graphik Regular"/>
                <a:ea typeface="Arial Unicode MS" pitchFamily="34" charset="-128"/>
                <a:cs typeface="Arial Unicode MS" pitchFamily="34" charset="-128"/>
              </a:rPr>
              <a:t> Modeling</a:t>
            </a:r>
            <a:endParaRPr lang="en-US" sz="4000" b="1" dirty="0">
              <a:solidFill>
                <a:schemeClr val="bg1"/>
              </a:solidFill>
              <a:latin typeface="Graphik Regular"/>
              <a:ea typeface="Arial Unicode MS" pitchFamily="34" charset="-128"/>
              <a:cs typeface="Arial Unicode MS" pitchFamily="34" charset="-128"/>
            </a:endParaRPr>
          </a:p>
        </p:txBody>
      </p:sp>
      <p:sp>
        <p:nvSpPr>
          <p:cNvPr id="43" name="TextBox 42"/>
          <p:cNvSpPr txBox="1"/>
          <p:nvPr/>
        </p:nvSpPr>
        <p:spPr>
          <a:xfrm>
            <a:off x="9525000" y="6210300"/>
            <a:ext cx="6324600" cy="646331"/>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Data Analysis</a:t>
            </a:r>
            <a:endParaRPr lang="en-US" sz="3600" b="1" dirty="0">
              <a:solidFill>
                <a:schemeClr val="bg1"/>
              </a:solidFill>
              <a:latin typeface="Graphik Regular"/>
              <a:ea typeface="Arial Unicode MS" pitchFamily="34" charset="-128"/>
              <a:cs typeface="Arial Unicode MS" pitchFamily="34" charset="-128"/>
            </a:endParaRPr>
          </a:p>
        </p:txBody>
      </p:sp>
      <p:sp>
        <p:nvSpPr>
          <p:cNvPr id="44" name="TextBox 43"/>
          <p:cNvSpPr txBox="1"/>
          <p:nvPr/>
        </p:nvSpPr>
        <p:spPr>
          <a:xfrm>
            <a:off x="11353800" y="7886700"/>
            <a:ext cx="6324600" cy="646331"/>
          </a:xfrm>
          <a:prstGeom prst="rect">
            <a:avLst/>
          </a:prstGeom>
          <a:noFill/>
        </p:spPr>
        <p:txBody>
          <a:bodyPr wrap="square" rtlCol="0">
            <a:spAutoFit/>
          </a:bodyPr>
          <a:lstStyle/>
          <a:p>
            <a:r>
              <a:rPr lang="en-US" sz="3600" b="1" dirty="0" smtClean="0">
                <a:solidFill>
                  <a:schemeClr val="bg1"/>
                </a:solidFill>
                <a:latin typeface="Graphik Regular"/>
                <a:ea typeface="Arial Unicode MS" pitchFamily="34" charset="-128"/>
                <a:cs typeface="Arial Unicode MS" pitchFamily="34" charset="-128"/>
              </a:rPr>
              <a:t>Data Visualization</a:t>
            </a:r>
            <a:endParaRPr lang="en-US" sz="3600" b="1" dirty="0">
              <a:solidFill>
                <a:schemeClr val="bg1"/>
              </a:solidFill>
              <a:latin typeface="Graphik Regular"/>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20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fade">
                                      <p:cBhvr>
                                        <p:cTn id="12" dur="2000"/>
                                        <p:tgtEl>
                                          <p:spTgt spid="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fade">
                                      <p:cBhvr>
                                        <p:cTn id="17" dur="2000"/>
                                        <p:tgtEl>
                                          <p:spTgt spid="4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xEl>
                                              <p:pRg st="0" end="0"/>
                                            </p:txEl>
                                          </p:spTgt>
                                        </p:tgtEl>
                                        <p:attrNameLst>
                                          <p:attrName>style.visibility</p:attrName>
                                        </p:attrNameLst>
                                      </p:cBhvr>
                                      <p:to>
                                        <p:strVal val="visible"/>
                                      </p:to>
                                    </p:set>
                                    <p:animEffect transition="in" filter="fade">
                                      <p:cBhvr>
                                        <p:cTn id="22" dur="2000"/>
                                        <p:tgtEl>
                                          <p:spTgt spid="4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xEl>
                                              <p:pRg st="0" end="0"/>
                                            </p:txEl>
                                          </p:spTgt>
                                        </p:tgtEl>
                                        <p:attrNameLst>
                                          <p:attrName>style.visibility</p:attrName>
                                        </p:attrNameLst>
                                      </p:cBhvr>
                                      <p:to>
                                        <p:strVal val="visible"/>
                                      </p:to>
                                    </p:set>
                                    <p:animEffect transition="in" filter="fade">
                                      <p:cBhvr>
                                        <p:cTn id="27" dur="20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allAtOnce"/>
      <p:bldP spid="41" grpId="0" build="allAtOnce"/>
      <p:bldP spid="42" grpId="0" build="allAtOnce"/>
      <p:bldP spid="43" grpId="0" build="allAtOnce"/>
      <p:bldP spid="44"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7385942"/>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pic>
        <p:nvPicPr>
          <p:cNvPr id="11"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5778"/>
          <a:stretch>
            <a:fillRect/>
          </a:stretch>
        </p:blipFill>
        <p:spPr>
          <a:xfrm>
            <a:off x="517112" y="8572500"/>
            <a:ext cx="2168903" cy="1295400"/>
          </a:xfrm>
          <a:prstGeom prst="rect">
            <a:avLst/>
          </a:prstGeom>
        </p:spPr>
      </p:pic>
      <p:pic>
        <p:nvPicPr>
          <p:cNvPr id="12" name="Picture 12"/>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7385445"/>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7385445"/>
            <a:ext cx="2972219" cy="881758"/>
          </a:xfrm>
          <a:prstGeom prst="rect">
            <a:avLst/>
          </a:prstGeom>
        </p:spPr>
      </p:pic>
      <p:sp>
        <p:nvSpPr>
          <p:cNvPr id="14" name="TextBox 13"/>
          <p:cNvSpPr txBox="1"/>
          <p:nvPr/>
        </p:nvSpPr>
        <p:spPr>
          <a:xfrm>
            <a:off x="1828800" y="2628900"/>
            <a:ext cx="4191000" cy="4939814"/>
          </a:xfrm>
          <a:prstGeom prst="rect">
            <a:avLst/>
          </a:prstGeom>
          <a:noFill/>
        </p:spPr>
        <p:txBody>
          <a:bodyPr wrap="square" rtlCol="0">
            <a:spAutoFit/>
          </a:bodyPr>
          <a:lstStyle/>
          <a:p>
            <a:r>
              <a:rPr lang="en-US" sz="4500" b="1" dirty="0" smtClean="0"/>
              <a:t>Top Categories</a:t>
            </a:r>
          </a:p>
          <a:p>
            <a:r>
              <a:rPr lang="en-US" sz="4500" b="1" dirty="0" smtClean="0"/>
              <a:t>By Total Score</a:t>
            </a:r>
          </a:p>
          <a:p>
            <a:pPr marL="398463" indent="163513">
              <a:buFont typeface="Arial" pitchFamily="34" charset="0"/>
              <a:buChar char="•"/>
            </a:pPr>
            <a:r>
              <a:rPr lang="en-US" sz="3600" dirty="0" smtClean="0"/>
              <a:t> </a:t>
            </a:r>
            <a:r>
              <a:rPr lang="en-US" sz="3600" dirty="0" smtClean="0"/>
              <a:t> animals</a:t>
            </a:r>
          </a:p>
          <a:p>
            <a:pPr marL="398463" indent="163513">
              <a:buFont typeface="Arial" pitchFamily="34" charset="0"/>
              <a:buChar char="•"/>
            </a:pPr>
            <a:r>
              <a:rPr lang="en-US" sz="3600" dirty="0" smtClean="0"/>
              <a:t>  science</a:t>
            </a:r>
          </a:p>
          <a:p>
            <a:pPr marL="398463" indent="163513">
              <a:buFont typeface="Arial" pitchFamily="34" charset="0"/>
              <a:buChar char="•"/>
            </a:pPr>
            <a:r>
              <a:rPr lang="en-US" sz="3600" dirty="0" smtClean="0"/>
              <a:t> </a:t>
            </a:r>
            <a:r>
              <a:rPr lang="en-US" sz="3600" dirty="0" smtClean="0"/>
              <a:t> healthy eating</a:t>
            </a:r>
          </a:p>
          <a:p>
            <a:pPr marL="398463" indent="163513">
              <a:buFont typeface="Arial" pitchFamily="34" charset="0"/>
              <a:buChar char="•"/>
            </a:pPr>
            <a:r>
              <a:rPr lang="en-US" sz="3600" dirty="0" smtClean="0"/>
              <a:t> </a:t>
            </a:r>
            <a:r>
              <a:rPr lang="en-US" sz="3600" dirty="0" smtClean="0"/>
              <a:t> technology</a:t>
            </a:r>
          </a:p>
          <a:p>
            <a:pPr marL="398463" indent="163513">
              <a:buFont typeface="Arial" pitchFamily="34" charset="0"/>
              <a:buChar char="•"/>
            </a:pPr>
            <a:r>
              <a:rPr lang="en-US" sz="3600" dirty="0" smtClean="0"/>
              <a:t>  food</a:t>
            </a:r>
          </a:p>
          <a:p>
            <a:pPr algn="ctr">
              <a:buFont typeface="Arial" pitchFamily="34" charset="0"/>
              <a:buChar char="•"/>
            </a:pPr>
            <a:endParaRPr lang="en-US" sz="4500" dirty="0" smtClean="0"/>
          </a:p>
        </p:txBody>
      </p:sp>
      <p:sp>
        <p:nvSpPr>
          <p:cNvPr id="18" name="TextBox 17"/>
          <p:cNvSpPr txBox="1"/>
          <p:nvPr/>
        </p:nvSpPr>
        <p:spPr>
          <a:xfrm>
            <a:off x="6629400" y="4152900"/>
            <a:ext cx="4114800" cy="1631216"/>
          </a:xfrm>
          <a:prstGeom prst="rect">
            <a:avLst/>
          </a:prstGeom>
          <a:noFill/>
        </p:spPr>
        <p:txBody>
          <a:bodyPr wrap="square" rtlCol="0">
            <a:spAutoFit/>
          </a:bodyPr>
          <a:lstStyle/>
          <a:p>
            <a:pPr algn="ctr"/>
            <a:r>
              <a:rPr lang="en-US" sz="5000" dirty="0" smtClean="0"/>
              <a:t>Number of Reactions</a:t>
            </a:r>
            <a:endParaRPr lang="en-US" sz="5000" dirty="0"/>
          </a:p>
        </p:txBody>
      </p:sp>
      <p:pic>
        <p:nvPicPr>
          <p:cNvPr id="19"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5778"/>
          <a:stretch>
            <a:fillRect/>
          </a:stretch>
        </p:blipFill>
        <p:spPr>
          <a:xfrm>
            <a:off x="3048000" y="8572500"/>
            <a:ext cx="2168903" cy="1295400"/>
          </a:xfrm>
          <a:prstGeom prst="rect">
            <a:avLst/>
          </a:prstGeom>
        </p:spPr>
      </p:pic>
      <p:pic>
        <p:nvPicPr>
          <p:cNvPr id="20"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5778"/>
          <a:stretch>
            <a:fillRect/>
          </a:stretch>
        </p:blipFill>
        <p:spPr>
          <a:xfrm>
            <a:off x="5562600" y="8572500"/>
            <a:ext cx="2168903" cy="1295400"/>
          </a:xfrm>
          <a:prstGeom prst="rect">
            <a:avLst/>
          </a:prstGeom>
        </p:spPr>
      </p:pic>
      <p:pic>
        <p:nvPicPr>
          <p:cNvPr id="21"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5778"/>
          <a:stretch>
            <a:fillRect/>
          </a:stretch>
        </p:blipFill>
        <p:spPr>
          <a:xfrm>
            <a:off x="8077200" y="8572500"/>
            <a:ext cx="2168903" cy="1295400"/>
          </a:xfrm>
          <a:prstGeom prst="rect">
            <a:avLst/>
          </a:prstGeom>
        </p:spPr>
      </p:pic>
      <p:pic>
        <p:nvPicPr>
          <p:cNvPr id="22"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5778"/>
          <a:stretch>
            <a:fillRect/>
          </a:stretch>
        </p:blipFill>
        <p:spPr>
          <a:xfrm>
            <a:off x="10591800" y="8572500"/>
            <a:ext cx="2168903" cy="1295400"/>
          </a:xfrm>
          <a:prstGeom prst="rect">
            <a:avLst/>
          </a:prstGeom>
        </p:spPr>
      </p:pic>
      <p:pic>
        <p:nvPicPr>
          <p:cNvPr id="23"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5778"/>
          <a:stretch>
            <a:fillRect/>
          </a:stretch>
        </p:blipFill>
        <p:spPr>
          <a:xfrm>
            <a:off x="13071097" y="8572500"/>
            <a:ext cx="2168903" cy="1295400"/>
          </a:xfrm>
          <a:prstGeom prst="rect">
            <a:avLst/>
          </a:prstGeom>
        </p:spPr>
      </p:pic>
      <p:pic>
        <p:nvPicPr>
          <p:cNvPr id="24"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5778"/>
          <a:stretch>
            <a:fillRect/>
          </a:stretch>
        </p:blipFill>
        <p:spPr>
          <a:xfrm>
            <a:off x="15544800" y="8572500"/>
            <a:ext cx="2168903" cy="1295400"/>
          </a:xfrm>
          <a:prstGeom prst="rect">
            <a:avLst/>
          </a:prstGeom>
        </p:spPr>
      </p:pic>
      <p:sp>
        <p:nvSpPr>
          <p:cNvPr id="25" name="TextBox 24"/>
          <p:cNvSpPr txBox="1"/>
          <p:nvPr/>
        </p:nvSpPr>
        <p:spPr>
          <a:xfrm>
            <a:off x="12268200" y="2552700"/>
            <a:ext cx="4953000" cy="4939814"/>
          </a:xfrm>
          <a:prstGeom prst="rect">
            <a:avLst/>
          </a:prstGeom>
          <a:noFill/>
        </p:spPr>
        <p:txBody>
          <a:bodyPr wrap="square" rtlCol="0">
            <a:spAutoFit/>
          </a:bodyPr>
          <a:lstStyle/>
          <a:p>
            <a:r>
              <a:rPr lang="en-US" sz="4500" b="1" dirty="0" smtClean="0"/>
              <a:t>Top Categories</a:t>
            </a:r>
          </a:p>
          <a:p>
            <a:r>
              <a:rPr lang="en-US" sz="4500" b="1" dirty="0" smtClean="0"/>
              <a:t>By Average Score</a:t>
            </a:r>
          </a:p>
          <a:p>
            <a:pPr marL="398463" indent="163513">
              <a:buFont typeface="Arial" pitchFamily="34" charset="0"/>
              <a:buChar char="•"/>
            </a:pPr>
            <a:r>
              <a:rPr lang="en-US" sz="3600" dirty="0" smtClean="0"/>
              <a:t> </a:t>
            </a:r>
            <a:r>
              <a:rPr lang="en-US" sz="3600" dirty="0" smtClean="0"/>
              <a:t> technology</a:t>
            </a:r>
          </a:p>
          <a:p>
            <a:pPr marL="398463" indent="163513">
              <a:buFont typeface="Arial" pitchFamily="34" charset="0"/>
              <a:buChar char="•"/>
            </a:pPr>
            <a:r>
              <a:rPr lang="en-US" sz="3600" dirty="0" smtClean="0"/>
              <a:t>  public speaking</a:t>
            </a:r>
          </a:p>
          <a:p>
            <a:pPr marL="398463" indent="163513">
              <a:buFont typeface="Arial" pitchFamily="34" charset="0"/>
              <a:buChar char="•"/>
            </a:pPr>
            <a:r>
              <a:rPr lang="en-US" sz="3600" dirty="0" smtClean="0"/>
              <a:t> </a:t>
            </a:r>
            <a:r>
              <a:rPr lang="en-US" sz="3600" dirty="0" smtClean="0"/>
              <a:t> healthy eating</a:t>
            </a:r>
          </a:p>
          <a:p>
            <a:pPr marL="398463" indent="163513">
              <a:buFont typeface="Arial" pitchFamily="34" charset="0"/>
              <a:buChar char="•"/>
            </a:pPr>
            <a:r>
              <a:rPr lang="en-US" sz="3600" dirty="0" smtClean="0"/>
              <a:t> </a:t>
            </a:r>
            <a:r>
              <a:rPr lang="en-US" sz="3600" dirty="0" smtClean="0"/>
              <a:t> education</a:t>
            </a:r>
          </a:p>
          <a:p>
            <a:pPr marL="398463" indent="163513">
              <a:buFont typeface="Arial" pitchFamily="34" charset="0"/>
              <a:buChar char="•"/>
            </a:pPr>
            <a:r>
              <a:rPr lang="en-US" sz="3600" dirty="0" smtClean="0"/>
              <a:t>  studying</a:t>
            </a:r>
          </a:p>
          <a:p>
            <a:pPr algn="ctr">
              <a:buFont typeface="Arial" pitchFamily="34" charset="0"/>
              <a:buChar char="•"/>
            </a:pPr>
            <a:endParaRPr lang="en-US" sz="45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20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20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2000"/>
                                        <p:tgtEl>
                                          <p:spTgt spid="1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2000"/>
                                        <p:tgtEl>
                                          <p:spTgt spid="1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2000"/>
                                        <p:tgtEl>
                                          <p:spTgt spid="1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fade">
                                      <p:cBhvr>
                                        <p:cTn id="22" dur="2000"/>
                                        <p:tgtEl>
                                          <p:spTgt spid="1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animEffect transition="in" filter="fade">
                                      <p:cBhvr>
                                        <p:cTn id="25" dur="2000"/>
                                        <p:tgtEl>
                                          <p:spTgt spid="1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2000"/>
                                        <p:tgtEl>
                                          <p:spTgt spid="1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2000"/>
                                        <p:tgtEl>
                                          <p:spTgt spid="25">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xEl>
                                              <p:pRg st="1" end="1"/>
                                            </p:txEl>
                                          </p:spTgt>
                                        </p:tgtEl>
                                        <p:attrNameLst>
                                          <p:attrName>style.visibility</p:attrName>
                                        </p:attrNameLst>
                                      </p:cBhvr>
                                      <p:to>
                                        <p:strVal val="visible"/>
                                      </p:to>
                                    </p:set>
                                    <p:animEffect transition="in" filter="fade">
                                      <p:cBhvr>
                                        <p:cTn id="38" dur="2000"/>
                                        <p:tgtEl>
                                          <p:spTgt spid="25">
                                            <p:txEl>
                                              <p:pRg st="1" end="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xEl>
                                              <p:pRg st="2" end="2"/>
                                            </p:txEl>
                                          </p:spTgt>
                                        </p:tgtEl>
                                        <p:attrNameLst>
                                          <p:attrName>style.visibility</p:attrName>
                                        </p:attrNameLst>
                                      </p:cBhvr>
                                      <p:to>
                                        <p:strVal val="visible"/>
                                      </p:to>
                                    </p:set>
                                    <p:animEffect transition="in" filter="fade">
                                      <p:cBhvr>
                                        <p:cTn id="41" dur="2000"/>
                                        <p:tgtEl>
                                          <p:spTgt spid="25">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xEl>
                                              <p:pRg st="3" end="3"/>
                                            </p:txEl>
                                          </p:spTgt>
                                        </p:tgtEl>
                                        <p:attrNameLst>
                                          <p:attrName>style.visibility</p:attrName>
                                        </p:attrNameLst>
                                      </p:cBhvr>
                                      <p:to>
                                        <p:strVal val="visible"/>
                                      </p:to>
                                    </p:set>
                                    <p:animEffect transition="in" filter="fade">
                                      <p:cBhvr>
                                        <p:cTn id="44" dur="2000"/>
                                        <p:tgtEl>
                                          <p:spTgt spid="25">
                                            <p:txEl>
                                              <p:pRg st="3" end="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xEl>
                                              <p:pRg st="4" end="4"/>
                                            </p:txEl>
                                          </p:spTgt>
                                        </p:tgtEl>
                                        <p:attrNameLst>
                                          <p:attrName>style.visibility</p:attrName>
                                        </p:attrNameLst>
                                      </p:cBhvr>
                                      <p:to>
                                        <p:strVal val="visible"/>
                                      </p:to>
                                    </p:set>
                                    <p:animEffect transition="in" filter="fade">
                                      <p:cBhvr>
                                        <p:cTn id="47" dur="2000"/>
                                        <p:tgtEl>
                                          <p:spTgt spid="25">
                                            <p:txEl>
                                              <p:pRg st="4" end="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xEl>
                                              <p:pRg st="5" end="5"/>
                                            </p:txEl>
                                          </p:spTgt>
                                        </p:tgtEl>
                                        <p:attrNameLst>
                                          <p:attrName>style.visibility</p:attrName>
                                        </p:attrNameLst>
                                      </p:cBhvr>
                                      <p:to>
                                        <p:strVal val="visible"/>
                                      </p:to>
                                    </p:set>
                                    <p:animEffect transition="in" filter="fade">
                                      <p:cBhvr>
                                        <p:cTn id="50" dur="2000"/>
                                        <p:tgtEl>
                                          <p:spTgt spid="25">
                                            <p:txEl>
                                              <p:pRg st="5" end="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6" end="6"/>
                                            </p:txEl>
                                          </p:spTgt>
                                        </p:tgtEl>
                                        <p:attrNameLst>
                                          <p:attrName>style.visibility</p:attrName>
                                        </p:attrNameLst>
                                      </p:cBhvr>
                                      <p:to>
                                        <p:strVal val="visible"/>
                                      </p:to>
                                    </p:set>
                                    <p:animEffect transition="in" filter="fade">
                                      <p:cBhvr>
                                        <p:cTn id="53" dur="20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18" grpId="0" build="allAtOnce"/>
      <p:bldP spid="2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pic>
        <p:nvPicPr>
          <p:cNvPr id="3" name="Picture 4"/>
          <p:cNvPicPr>
            <a:picLocks noChangeAspect="1" noChangeArrowheads="1"/>
          </p:cNvPicPr>
          <p:nvPr/>
        </p:nvPicPr>
        <p:blipFill>
          <a:blip r:embed="rId3" cstate="print"/>
          <a:srcRect l="87000" b="91111"/>
          <a:stretch>
            <a:fillRect/>
          </a:stretch>
        </p:blipFill>
        <p:spPr bwMode="auto">
          <a:xfrm>
            <a:off x="14859000" y="419100"/>
            <a:ext cx="2773680" cy="1066800"/>
          </a:xfrm>
          <a:prstGeom prst="rect">
            <a:avLst/>
          </a:prstGeom>
          <a:noFill/>
          <a:ln w="9525">
            <a:noFill/>
            <a:miter lim="800000"/>
            <a:headEnd/>
            <a:tailEnd/>
          </a:ln>
        </p:spPr>
      </p:pic>
      <p:sp>
        <p:nvSpPr>
          <p:cNvPr id="4" name="TextBox 3"/>
          <p:cNvSpPr txBox="1"/>
          <p:nvPr/>
        </p:nvSpPr>
        <p:spPr>
          <a:xfrm>
            <a:off x="990600" y="701814"/>
            <a:ext cx="14020800" cy="707886"/>
          </a:xfrm>
          <a:prstGeom prst="rect">
            <a:avLst/>
          </a:prstGeom>
          <a:noFill/>
        </p:spPr>
        <p:txBody>
          <a:bodyPr wrap="square" rtlCol="0">
            <a:spAutoFit/>
          </a:bodyPr>
          <a:lstStyle/>
          <a:p>
            <a:pPr algn="ctr"/>
            <a:r>
              <a:rPr lang="en-US" sz="4000" b="1" dirty="0" smtClean="0">
                <a:latin typeface="Graphik Regular"/>
              </a:rPr>
              <a:t>Total Score by Category</a:t>
            </a:r>
            <a:endParaRPr lang="en-US" sz="4000" b="1" dirty="0">
              <a:latin typeface="Graphik Regular"/>
            </a:endParaRPr>
          </a:p>
        </p:txBody>
      </p:sp>
      <p:pic>
        <p:nvPicPr>
          <p:cNvPr id="5" name="Picture 5"/>
          <p:cNvPicPr>
            <a:picLocks noChangeAspect="1" noChangeArrowheads="1"/>
          </p:cNvPicPr>
          <p:nvPr/>
        </p:nvPicPr>
        <p:blipFill>
          <a:blip r:embed="rId4" cstate="print"/>
          <a:srcRect t="2995" r="12500" b="19778"/>
          <a:stretch>
            <a:fillRect/>
          </a:stretch>
        </p:blipFill>
        <p:spPr bwMode="auto">
          <a:xfrm>
            <a:off x="914401" y="1485900"/>
            <a:ext cx="16687800" cy="8321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pic>
        <p:nvPicPr>
          <p:cNvPr id="3" name="Picture 4"/>
          <p:cNvPicPr>
            <a:picLocks noChangeAspect="1" noChangeArrowheads="1"/>
          </p:cNvPicPr>
          <p:nvPr/>
        </p:nvPicPr>
        <p:blipFill>
          <a:blip r:embed="rId3" cstate="print"/>
          <a:srcRect l="87000" b="91111"/>
          <a:stretch>
            <a:fillRect/>
          </a:stretch>
        </p:blipFill>
        <p:spPr bwMode="auto">
          <a:xfrm>
            <a:off x="14859000" y="419100"/>
            <a:ext cx="2773680" cy="1066800"/>
          </a:xfrm>
          <a:prstGeom prst="rect">
            <a:avLst/>
          </a:prstGeom>
          <a:noFill/>
          <a:ln w="9525">
            <a:noFill/>
            <a:miter lim="800000"/>
            <a:headEnd/>
            <a:tailEnd/>
          </a:ln>
        </p:spPr>
      </p:pic>
      <p:sp>
        <p:nvSpPr>
          <p:cNvPr id="4" name="TextBox 3"/>
          <p:cNvSpPr txBox="1"/>
          <p:nvPr/>
        </p:nvSpPr>
        <p:spPr>
          <a:xfrm>
            <a:off x="990600" y="701814"/>
            <a:ext cx="14020800" cy="707886"/>
          </a:xfrm>
          <a:prstGeom prst="rect">
            <a:avLst/>
          </a:prstGeom>
          <a:noFill/>
        </p:spPr>
        <p:txBody>
          <a:bodyPr wrap="square" rtlCol="0">
            <a:spAutoFit/>
          </a:bodyPr>
          <a:lstStyle/>
          <a:p>
            <a:pPr algn="ctr"/>
            <a:r>
              <a:rPr lang="en-US" sz="4000" b="1" dirty="0" smtClean="0">
                <a:latin typeface="Graphik Regular"/>
              </a:rPr>
              <a:t>Number of Reactions by Category</a:t>
            </a:r>
            <a:endParaRPr lang="en-US" sz="4000" b="1" dirty="0">
              <a:latin typeface="Graphik Regular"/>
            </a:endParaRPr>
          </a:p>
        </p:txBody>
      </p:sp>
      <p:pic>
        <p:nvPicPr>
          <p:cNvPr id="3076" name="Picture 4"/>
          <p:cNvPicPr>
            <a:picLocks noChangeAspect="1" noChangeArrowheads="1"/>
          </p:cNvPicPr>
          <p:nvPr/>
        </p:nvPicPr>
        <p:blipFill>
          <a:blip r:embed="rId4" cstate="print"/>
          <a:srcRect t="5333" r="51450" b="19111"/>
          <a:stretch>
            <a:fillRect/>
          </a:stretch>
        </p:blipFill>
        <p:spPr bwMode="auto">
          <a:xfrm>
            <a:off x="914399" y="1485900"/>
            <a:ext cx="16687801" cy="830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1585</Words>
  <Application>Microsoft Office PowerPoint</Application>
  <PresentationFormat>Custom</PresentationFormat>
  <Paragraphs>117</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Graphik Regular</vt:lpstr>
      <vt:lpstr>Wingdings</vt:lpstr>
      <vt:lpstr>Courier New</vt:lpstr>
      <vt:lpstr>Clear Sans Regular Bold</vt:lpstr>
      <vt:lpstr>Arial Unicode MS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Windows User</cp:lastModifiedBy>
  <cp:revision>77</cp:revision>
  <dcterms:created xsi:type="dcterms:W3CDTF">2006-08-16T00:00:00Z</dcterms:created>
  <dcterms:modified xsi:type="dcterms:W3CDTF">2024-10-17T21:19:31Z</dcterms:modified>
  <dc:identifier>DAEhDyfaYKE</dc:identifier>
</cp:coreProperties>
</file>